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BA604-D2F8-4CD4-8E59-DA2AD36239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9ED0FC-375C-4FE5-918D-C9E8978410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0129C3-3F61-4977-BF5C-19AF62C4C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26F1-0AA1-467C-9CD6-9261D43C1A8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5A252-ECED-4683-83AF-807B4E657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3AB4C-A806-41E3-88E4-3B4100354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A66E-A8A1-45C7-9F2C-A2B4A48E5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25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10DCC-7224-4CEF-B8AF-82B84CFD8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381CEC-32B8-4002-8920-DE1FD4E047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2A3F5-FD9C-4CCB-82BE-9D3054659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26F1-0AA1-467C-9CD6-9261D43C1A8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BD962-3B63-4450-99D6-F650DF8FD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6CB26-D1C1-49A2-A867-741D7B4E4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A66E-A8A1-45C7-9F2C-A2B4A48E5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63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0CCF97-971F-4F10-AD83-DECA9CCD94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3117E6-49FA-48D2-A689-13EC32DF8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90F9FD-022C-4A70-9C3D-4A6375FAE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26F1-0AA1-467C-9CD6-9261D43C1A8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D0128-42CF-40D7-AD77-952EE8A5B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9EAD8-668D-44CD-A196-B6A913273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A66E-A8A1-45C7-9F2C-A2B4A48E5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94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A5F46-E73C-4544-AC16-A61DDD8F1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82C12-D28A-48E6-929B-F90EF1878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E4B3E-A325-4C77-B01A-825F054FF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26F1-0AA1-467C-9CD6-9261D43C1A8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B1076-9F15-4F70-8FBD-CBB6A4474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8CCF1-5162-414E-BF19-323DBC375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A66E-A8A1-45C7-9F2C-A2B4A48E5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4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1080A-8E77-46C7-B0F4-F4E81A110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9CB92-E08D-4FE1-A941-F9061E2AC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CFD0E-08BF-40C2-B5AC-21F268AC4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26F1-0AA1-467C-9CD6-9261D43C1A8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22BAD-3761-4E02-89AC-07F5B3682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4F609-70A6-490D-ADA4-3824B1DD8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A66E-A8A1-45C7-9F2C-A2B4A48E5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66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54FE8-5408-45F8-BB49-DC7B780B3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1E54C-301A-494B-803D-A126F4DC85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6DE128-0BEB-4F5F-9CE6-6C9A916257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CEC451-F692-472B-81A0-DC9B1BD9E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26F1-0AA1-467C-9CD6-9261D43C1A8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8E35D0-EB69-4C4A-BB8D-7F4B836F7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211668-485E-48A1-9F3E-7E6C75B74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A66E-A8A1-45C7-9F2C-A2B4A48E5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327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20CC7-2CD3-460C-B993-59B87D44A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6B5D58-81C5-410A-ABE6-7316BF16D3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5D623B-2A12-449E-AC6E-B2E7D08BC8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58CF34-E134-4682-9710-FA0F4D1C0B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983431-B316-414B-A9FB-944DAE7B84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21D9B4-6060-4497-A051-332A237DC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26F1-0AA1-467C-9CD6-9261D43C1A8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171D6C-7FB9-48CE-9983-3A9B0A1E4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7166C7-EC97-4E9D-861F-0096B52F6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A66E-A8A1-45C7-9F2C-A2B4A48E5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51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53EB9-6CF5-4456-A7CF-ECFB64283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81B6F2-56C9-4E5F-A39C-61F838D8C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26F1-0AA1-467C-9CD6-9261D43C1A8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5E1002-B67D-41A6-93A3-79A16CAB6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1903FD-D2E8-4343-BC40-006223915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A66E-A8A1-45C7-9F2C-A2B4A48E5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41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C717EA-C600-4888-AA06-12EBF541F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26F1-0AA1-467C-9CD6-9261D43C1A8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160F6F-0788-4601-B137-0B51A65D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5EC50C-0E8E-4E0D-A059-5D23A6905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A66E-A8A1-45C7-9F2C-A2B4A48E5FC7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CIC_13.33W x 7.5H_3">
            <a:extLst>
              <a:ext uri="{FF2B5EF4-FFF2-40B4-BE49-F238E27FC236}">
                <a16:creationId xmlns:a16="http://schemas.microsoft.com/office/drawing/2014/main" id="{3BA7607D-5D8D-47CA-A3A1-D346819ACE14}"/>
              </a:ext>
            </a:extLst>
          </p:cNvPr>
          <p:cNvPicPr>
            <a:picLocks noGrp="1" noChangeAspect="1"/>
          </p:cNvPicPr>
          <p:nvPr isPhoto="1" userDrawn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315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A648A-05B4-4297-84BB-345C53EA8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19D3A-1F63-4C55-B3DD-FC4EC4B19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A5E87-94ED-46D8-AA7D-D28325964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4CAF07-A964-408A-9815-0CEE8F2C1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26F1-0AA1-467C-9CD6-9261D43C1A8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5D5248-4FE3-40D7-BAF0-50B12BFDD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ED719D-3053-4270-A1D9-5CED9446A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A66E-A8A1-45C7-9F2C-A2B4A48E5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92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2CA97-DBE3-46A3-8B97-4233BDF21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00823D-7E11-4A14-BE1E-B0245CCE91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54041C-E611-457B-ABED-6F26F3877A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469E94-2F12-462B-B0D6-4751B6AD7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26F1-0AA1-467C-9CD6-9261D43C1A8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48545C-3E29-4B5C-AD43-51818CB88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A1CF84-C2BD-4158-9F02-F380FCA85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A66E-A8A1-45C7-9F2C-A2B4A48E5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52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CCD3D3-0E0E-4FCE-AE99-F94698F83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647C08-0F35-4FDB-B92E-2B4BE3BDF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B7970B-6B7B-46A7-92D6-7F28C09F5F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A26F1-0AA1-467C-9CD6-9261D43C1A8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A91A25-660B-4F39-A929-8FDAF0C994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BF1D3-69E1-460F-9711-08EB3825C6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AA66E-A8A1-45C7-9F2C-A2B4A48E5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2268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hyperlink" Target="https://reviewer-tools.com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A242651-A50C-4753-88D3-0AB5B39778AF}"/>
              </a:ext>
            </a:extLst>
          </p:cNvPr>
          <p:cNvSpPr/>
          <p:nvPr/>
        </p:nvSpPr>
        <p:spPr>
          <a:xfrm>
            <a:off x="148492" y="1453662"/>
            <a:ext cx="11887200" cy="44938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8E6552-D08D-4F8A-9265-69D946DFA98D}"/>
              </a:ext>
            </a:extLst>
          </p:cNvPr>
          <p:cNvSpPr/>
          <p:nvPr/>
        </p:nvSpPr>
        <p:spPr>
          <a:xfrm>
            <a:off x="680202" y="6066158"/>
            <a:ext cx="85600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Bidwell et al., Session 2, AMIA 2020 Clinical Informatics Conference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6563E1-B241-4544-A0DA-AFE59939CFEF}"/>
              </a:ext>
            </a:extLst>
          </p:cNvPr>
          <p:cNvSpPr txBox="1"/>
          <p:nvPr/>
        </p:nvSpPr>
        <p:spPr>
          <a:xfrm>
            <a:off x="424522" y="273080"/>
            <a:ext cx="113680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Introducing custom Microsoft Word add-ins can address traditional word processing shortcomings at the FDA.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F06F60-9F6C-4FBC-8FD3-83E6A95CD906}"/>
              </a:ext>
            </a:extLst>
          </p:cNvPr>
          <p:cNvSpPr txBox="1"/>
          <p:nvPr/>
        </p:nvSpPr>
        <p:spPr>
          <a:xfrm>
            <a:off x="680202" y="6505667"/>
            <a:ext cx="5925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FDA, Center for Drug Evaluation and Research (CDER), Office of Translational Sciences (OTS)</a:t>
            </a: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3A6EAE-64BF-4649-A7DD-00C59B787609}"/>
              </a:ext>
            </a:extLst>
          </p:cNvPr>
          <p:cNvSpPr txBox="1"/>
          <p:nvPr/>
        </p:nvSpPr>
        <p:spPr>
          <a:xfrm>
            <a:off x="7116419" y="6505667"/>
            <a:ext cx="18551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https://reviewer-tools.com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6B80DD-3587-4D82-B2D6-05AC6D5C9D05}"/>
              </a:ext>
            </a:extLst>
          </p:cNvPr>
          <p:cNvSpPr txBox="1"/>
          <p:nvPr/>
        </p:nvSpPr>
        <p:spPr>
          <a:xfrm>
            <a:off x="1509181" y="4592469"/>
            <a:ext cx="1391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Proof.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2A755C-CF2C-4C09-8D88-E20E25A2DAFB}"/>
              </a:ext>
            </a:extLst>
          </p:cNvPr>
          <p:cNvSpPr txBox="1"/>
          <p:nvPr/>
        </p:nvSpPr>
        <p:spPr>
          <a:xfrm>
            <a:off x="5155761" y="4592469"/>
            <a:ext cx="17522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Search.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7A5019-409B-4DF2-9C4B-1BAEAC51663E}"/>
              </a:ext>
            </a:extLst>
          </p:cNvPr>
          <p:cNvSpPr txBox="1"/>
          <p:nvPr/>
        </p:nvSpPr>
        <p:spPr>
          <a:xfrm>
            <a:off x="8661456" y="4592469"/>
            <a:ext cx="2635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Collaborate.</a:t>
            </a:r>
          </a:p>
        </p:txBody>
      </p:sp>
      <p:pic>
        <p:nvPicPr>
          <p:cNvPr id="1026" name="Picture 2" descr="https://reviewer-tools.com/assets/img/proof-feature-1.png">
            <a:extLst>
              <a:ext uri="{FF2B5EF4-FFF2-40B4-BE49-F238E27FC236}">
                <a16:creationId xmlns:a16="http://schemas.microsoft.com/office/drawing/2014/main" id="{52B26EF0-5C33-47CA-A056-4DB303FF6C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34"/>
          <a:stretch/>
        </p:blipFill>
        <p:spPr bwMode="auto">
          <a:xfrm>
            <a:off x="764121" y="2010999"/>
            <a:ext cx="2882072" cy="246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reviewer-tools.com/assets/img/search-feature-1.png">
            <a:extLst>
              <a:ext uri="{FF2B5EF4-FFF2-40B4-BE49-F238E27FC236}">
                <a16:creationId xmlns:a16="http://schemas.microsoft.com/office/drawing/2014/main" id="{DCC32277-7EC2-4258-8B1C-DB94BA2F1C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34"/>
          <a:stretch/>
        </p:blipFill>
        <p:spPr bwMode="auto">
          <a:xfrm>
            <a:off x="4651056" y="2010999"/>
            <a:ext cx="2882072" cy="246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4A7D06B0-D66F-4C8A-873A-E3CD25507715}"/>
              </a:ext>
            </a:extLst>
          </p:cNvPr>
          <p:cNvSpPr txBox="1"/>
          <p:nvPr/>
        </p:nvSpPr>
        <p:spPr>
          <a:xfrm>
            <a:off x="416650" y="5265554"/>
            <a:ext cx="3577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chemistry formatting corrections before submitting documents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7126272-C0B0-4B6E-80CE-366D71255F5F}"/>
              </a:ext>
            </a:extLst>
          </p:cNvPr>
          <p:cNvSpPr txBox="1"/>
          <p:nvPr/>
        </p:nvSpPr>
        <p:spPr>
          <a:xfrm>
            <a:off x="4243389" y="5265554"/>
            <a:ext cx="35770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Search for FDA labels while editing documents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3DB282C-493F-4D1B-998D-3C9A1468A4F3}"/>
              </a:ext>
            </a:extLst>
          </p:cNvPr>
          <p:cNvSpPr txBox="1"/>
          <p:nvPr/>
        </p:nvSpPr>
        <p:spPr>
          <a:xfrm>
            <a:off x="8131236" y="5265554"/>
            <a:ext cx="3577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Synchronize content and formatting changes between platforms.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4451643-EEF8-43F4-AAA4-E9C29B6B6CE0}"/>
              </a:ext>
            </a:extLst>
          </p:cNvPr>
          <p:cNvGrpSpPr/>
          <p:nvPr/>
        </p:nvGrpSpPr>
        <p:grpSpPr>
          <a:xfrm>
            <a:off x="8386588" y="2071946"/>
            <a:ext cx="3184876" cy="2450152"/>
            <a:chOff x="8497788" y="2203924"/>
            <a:chExt cx="3184876" cy="2450152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87F8C62B-CA1E-4873-BC33-DA28D32AD82D}"/>
                </a:ext>
              </a:extLst>
            </p:cNvPr>
            <p:cNvGrpSpPr/>
            <p:nvPr/>
          </p:nvGrpSpPr>
          <p:grpSpPr>
            <a:xfrm>
              <a:off x="8694666" y="2203924"/>
              <a:ext cx="2451595" cy="2450152"/>
              <a:chOff x="637537" y="4157008"/>
              <a:chExt cx="1745306" cy="1744280"/>
            </a:xfrm>
          </p:grpSpPr>
          <p:sp>
            <p:nvSpPr>
              <p:cNvPr id="48" name="Arrow: Circular 47">
                <a:extLst>
                  <a:ext uri="{FF2B5EF4-FFF2-40B4-BE49-F238E27FC236}">
                    <a16:creationId xmlns:a16="http://schemas.microsoft.com/office/drawing/2014/main" id="{FD54B067-8325-4546-9FD5-E5065C1A676E}"/>
                  </a:ext>
                </a:extLst>
              </p:cNvPr>
              <p:cNvSpPr/>
              <p:nvPr/>
            </p:nvSpPr>
            <p:spPr>
              <a:xfrm rot="7500000">
                <a:off x="637537" y="4157008"/>
                <a:ext cx="1744279" cy="1744280"/>
              </a:xfrm>
              <a:prstGeom prst="circularArrow">
                <a:avLst>
                  <a:gd name="adj1" fmla="val 12500"/>
                  <a:gd name="adj2" fmla="val 1142319"/>
                  <a:gd name="adj3" fmla="val 20457681"/>
                  <a:gd name="adj4" fmla="val 11253745"/>
                  <a:gd name="adj5" fmla="val 125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Arrow: Circular 48">
                <a:extLst>
                  <a:ext uri="{FF2B5EF4-FFF2-40B4-BE49-F238E27FC236}">
                    <a16:creationId xmlns:a16="http://schemas.microsoft.com/office/drawing/2014/main" id="{EF77A699-C2B4-490E-A67E-B866D14F206C}"/>
                  </a:ext>
                </a:extLst>
              </p:cNvPr>
              <p:cNvSpPr/>
              <p:nvPr/>
            </p:nvSpPr>
            <p:spPr>
              <a:xfrm rot="18316688">
                <a:off x="638563" y="4157009"/>
                <a:ext cx="1744279" cy="1744280"/>
              </a:xfrm>
              <a:prstGeom prst="circularArrow">
                <a:avLst>
                  <a:gd name="adj1" fmla="val 12500"/>
                  <a:gd name="adj2" fmla="val 1142319"/>
                  <a:gd name="adj3" fmla="val 20457681"/>
                  <a:gd name="adj4" fmla="val 11168534"/>
                  <a:gd name="adj5" fmla="val 125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48B55F51-1E0A-4DE8-9B86-67578C8EA176}"/>
                </a:ext>
              </a:extLst>
            </p:cNvPr>
            <p:cNvSpPr/>
            <p:nvPr/>
          </p:nvSpPr>
          <p:spPr>
            <a:xfrm rot="2151074">
              <a:off x="10418863" y="3473989"/>
              <a:ext cx="614550" cy="88253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01CA45E9-0991-4887-A15D-6C8D01BDABB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r="50000" b="47772"/>
            <a:stretch/>
          </p:blipFill>
          <p:spPr>
            <a:xfrm>
              <a:off x="10355701" y="2958745"/>
              <a:ext cx="1204762" cy="787177"/>
            </a:xfrm>
            <a:prstGeom prst="rect">
              <a:avLst/>
            </a:prstGeom>
          </p:spPr>
        </p:pic>
        <p:pic>
          <p:nvPicPr>
            <p:cNvPr id="40" name="Picture 2" descr="Vision 2018 Check-In App Using Microsoft PowerApps - InterDyn ...">
              <a:extLst>
                <a:ext uri="{FF2B5EF4-FFF2-40B4-BE49-F238E27FC236}">
                  <a16:creationId xmlns:a16="http://schemas.microsoft.com/office/drawing/2014/main" id="{461195C0-632E-4ED7-91A2-6566BDC612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33499" y="3649185"/>
              <a:ext cx="1399274" cy="572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4" descr="Word Icons - Download 165 Free Word icons here">
              <a:extLst>
                <a:ext uri="{FF2B5EF4-FFF2-40B4-BE49-F238E27FC236}">
                  <a16:creationId xmlns:a16="http://schemas.microsoft.com/office/drawing/2014/main" id="{6437342B-EB60-40F0-88D4-D5CB4D5218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93048" y="2974721"/>
              <a:ext cx="687000" cy="6869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AF020184-964E-4E70-A9B5-EC52BEBC5E64}"/>
                </a:ext>
              </a:extLst>
            </p:cNvPr>
            <p:cNvGrpSpPr/>
            <p:nvPr/>
          </p:nvGrpSpPr>
          <p:grpSpPr>
            <a:xfrm>
              <a:off x="8497788" y="2958745"/>
              <a:ext cx="1400770" cy="1151637"/>
              <a:chOff x="244718" y="4279361"/>
              <a:chExt cx="1226444" cy="1008318"/>
            </a:xfrm>
          </p:grpSpPr>
          <p:pic>
            <p:nvPicPr>
              <p:cNvPr id="46" name="Picture 45">
                <a:extLst>
                  <a:ext uri="{FF2B5EF4-FFF2-40B4-BE49-F238E27FC236}">
                    <a16:creationId xmlns:a16="http://schemas.microsoft.com/office/drawing/2014/main" id="{280369B1-745D-467A-A6E5-3586D26C042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217" t="6498" r="19378" b="22059"/>
              <a:stretch/>
            </p:blipFill>
            <p:spPr>
              <a:xfrm>
                <a:off x="244718" y="4279361"/>
                <a:ext cx="1084033" cy="1008318"/>
              </a:xfrm>
              <a:prstGeom prst="rect">
                <a:avLst/>
              </a:prstGeom>
            </p:spPr>
          </p:pic>
          <p:pic>
            <p:nvPicPr>
              <p:cNvPr id="47" name="Picture 8" descr="Appian - Apps on Google Play">
                <a:extLst>
                  <a:ext uri="{FF2B5EF4-FFF2-40B4-BE49-F238E27FC236}">
                    <a16:creationId xmlns:a16="http://schemas.microsoft.com/office/drawing/2014/main" id="{3D6E4672-71D3-4FA2-B070-EE8088A620A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610" t="3037" r="3610" b="3037"/>
              <a:stretch/>
            </p:blipFill>
            <p:spPr bwMode="auto">
              <a:xfrm>
                <a:off x="837853" y="4646537"/>
                <a:ext cx="633309" cy="64114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304FFFE9-A8D8-4136-9653-A6A1D0F9995A}"/>
                </a:ext>
              </a:extLst>
            </p:cNvPr>
            <p:cNvGrpSpPr/>
            <p:nvPr/>
          </p:nvGrpSpPr>
          <p:grpSpPr>
            <a:xfrm>
              <a:off x="11052141" y="3147016"/>
              <a:ext cx="630523" cy="636861"/>
              <a:chOff x="11052141" y="3147016"/>
              <a:chExt cx="630523" cy="636861"/>
            </a:xfrm>
          </p:grpSpPr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F2166932-C664-402D-96B1-869FF58889BA}"/>
                  </a:ext>
                </a:extLst>
              </p:cNvPr>
              <p:cNvSpPr/>
              <p:nvPr/>
            </p:nvSpPr>
            <p:spPr>
              <a:xfrm>
                <a:off x="11114240" y="3240260"/>
                <a:ext cx="564257" cy="376171"/>
              </a:xfrm>
              <a:custGeom>
                <a:avLst/>
                <a:gdLst>
                  <a:gd name="connsiteX0" fmla="*/ 494036 w 494036"/>
                  <a:gd name="connsiteY0" fmla="*/ 47670 h 329357"/>
                  <a:gd name="connsiteX1" fmla="*/ 494036 w 494036"/>
                  <a:gd name="connsiteY1" fmla="*/ 329357 h 329357"/>
                  <a:gd name="connsiteX2" fmla="*/ 316356 w 494036"/>
                  <a:gd name="connsiteY2" fmla="*/ 329357 h 329357"/>
                  <a:gd name="connsiteX3" fmla="*/ 225350 w 494036"/>
                  <a:gd name="connsiteY3" fmla="*/ 329357 h 329357"/>
                  <a:gd name="connsiteX4" fmla="*/ 0 w 494036"/>
                  <a:gd name="connsiteY4" fmla="*/ 329357 h 329357"/>
                  <a:gd name="connsiteX5" fmla="*/ 0 w 494036"/>
                  <a:gd name="connsiteY5" fmla="*/ 0 h 329357"/>
                  <a:gd name="connsiteX6" fmla="*/ 238351 w 494036"/>
                  <a:gd name="connsiteY6" fmla="*/ 4334 h 329357"/>
                  <a:gd name="connsiteX7" fmla="*/ 264353 w 494036"/>
                  <a:gd name="connsiteY7" fmla="*/ 39003 h 329357"/>
                  <a:gd name="connsiteX8" fmla="*/ 494036 w 494036"/>
                  <a:gd name="connsiteY8" fmla="*/ 47670 h 3293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4036" h="329357">
                    <a:moveTo>
                      <a:pt x="494036" y="47670"/>
                    </a:moveTo>
                    <a:lnTo>
                      <a:pt x="494036" y="329357"/>
                    </a:lnTo>
                    <a:lnTo>
                      <a:pt x="316356" y="329357"/>
                    </a:lnTo>
                    <a:lnTo>
                      <a:pt x="225350" y="329357"/>
                    </a:lnTo>
                    <a:lnTo>
                      <a:pt x="0" y="329357"/>
                    </a:lnTo>
                    <a:lnTo>
                      <a:pt x="0" y="0"/>
                    </a:lnTo>
                    <a:lnTo>
                      <a:pt x="238351" y="4334"/>
                    </a:lnTo>
                    <a:lnTo>
                      <a:pt x="264353" y="39003"/>
                    </a:lnTo>
                    <a:lnTo>
                      <a:pt x="494036" y="4767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45" name="Picture 6" descr="File:Outlook.com icon.svg - Wikimedia Commons">
                <a:extLst>
                  <a:ext uri="{FF2B5EF4-FFF2-40B4-BE49-F238E27FC236}">
                    <a16:creationId xmlns:a16="http://schemas.microsoft.com/office/drawing/2014/main" id="{32013AA0-82D6-4D5A-9573-BEFE1058BEB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2141" y="3147016"/>
                <a:ext cx="630523" cy="6368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57423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78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Jasen Zubcevik</dc:creator>
  <cp:lastModifiedBy>Bidwell, Jonathan *</cp:lastModifiedBy>
  <cp:revision>7</cp:revision>
  <dcterms:created xsi:type="dcterms:W3CDTF">2020-02-07T17:39:59Z</dcterms:created>
  <dcterms:modified xsi:type="dcterms:W3CDTF">2020-04-10T20:05:49Z</dcterms:modified>
</cp:coreProperties>
</file>